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5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236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F955A22-092E-4B64-85C6-2B1FC5526300}" type="datetimeFigureOut">
              <a:rPr lang="en-US" smtClean="0"/>
              <a:t>11/17/2014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6E65FB9A-B7A4-4E27-9258-306A55C0C7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 Now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Answer the following question on your Do Now sheet.</a:t>
            </a:r>
          </a:p>
          <a:p>
            <a:pPr lvl="1"/>
            <a:r>
              <a:rPr lang="en-US" dirty="0" smtClean="0"/>
              <a:t>What are some characteristics of science fiction?</a:t>
            </a:r>
          </a:p>
          <a:p>
            <a:pPr lvl="1"/>
            <a:r>
              <a:rPr lang="en-US" dirty="0" smtClean="0"/>
              <a:t>Provide an example of a science fiction film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8820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111, Question 4: Begin </a:t>
            </a:r>
            <a:r>
              <a:rPr lang="en-US" dirty="0"/>
              <a:t>a personal vocabulary list. Identify, record, and define (in context) at least five new </a:t>
            </a:r>
            <a:r>
              <a:rPr lang="en-US" dirty="0" smtClean="0"/>
              <a:t>words from tonight’s reading. </a:t>
            </a:r>
          </a:p>
          <a:p>
            <a:r>
              <a:rPr lang="en-US" dirty="0" smtClean="0"/>
              <a:t>Plan </a:t>
            </a:r>
            <a:r>
              <a:rPr lang="en-US" dirty="0"/>
              <a:t>to do this for every reading assignment.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7553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Levels of Questioning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057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Why should I question a text?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6777317" cy="3508977"/>
          </a:xfrm>
        </p:spPr>
        <p:txBody>
          <a:bodyPr/>
          <a:lstStyle/>
          <a:p>
            <a:r>
              <a:rPr lang="en-US" dirty="0"/>
              <a:t>Q</a:t>
            </a:r>
            <a:r>
              <a:rPr lang="en-US" dirty="0" smtClean="0"/>
              <a:t>uestioning </a:t>
            </a:r>
            <a:r>
              <a:rPr lang="en-US" dirty="0"/>
              <a:t>a text on multiple levels can </a:t>
            </a:r>
            <a:r>
              <a:rPr lang="en-US" b="1" u="sng" dirty="0"/>
              <a:t>help you explore its meaning</a:t>
            </a:r>
            <a:r>
              <a:rPr lang="en-US" dirty="0"/>
              <a:t> more fully</a:t>
            </a:r>
          </a:p>
        </p:txBody>
      </p:sp>
      <p:pic>
        <p:nvPicPr>
          <p:cNvPr id="4" name="Picture 2" descr="C:\Users\lgoodine\AppData\Local\Microsoft\Windows\Temporary Internet Files\Content.IE5\9D3CK5XL\MC900441902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667000"/>
            <a:ext cx="3124200" cy="369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6458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4227" y="152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/>
              <a:t>Level 1 </a:t>
            </a:r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329723"/>
            <a:ext cx="6777317" cy="3508977"/>
          </a:xfrm>
        </p:spPr>
        <p:txBody>
          <a:bodyPr/>
          <a:lstStyle/>
          <a:p>
            <a:r>
              <a:rPr lang="en-US" b="1" dirty="0" smtClean="0"/>
              <a:t>Literal</a:t>
            </a:r>
            <a:r>
              <a:rPr lang="en-US" dirty="0" smtClean="0"/>
              <a:t>: the </a:t>
            </a:r>
            <a:r>
              <a:rPr lang="en-US" b="1" u="sng" dirty="0"/>
              <a:t>answer can be found in the </a:t>
            </a:r>
            <a:r>
              <a:rPr lang="en-US" b="1" u="sng" dirty="0" smtClean="0"/>
              <a:t>text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“Harrison </a:t>
            </a:r>
            <a:r>
              <a:rPr lang="en-US" dirty="0"/>
              <a:t>Bergeron:” Who calls himself the Emperor?</a:t>
            </a:r>
          </a:p>
          <a:p>
            <a:pPr lvl="1"/>
            <a:r>
              <a:rPr lang="en-US" dirty="0"/>
              <a:t>“Grant and Lee:” What famous historical occasion does the essay highlight?</a:t>
            </a:r>
          </a:p>
          <a:p>
            <a:endParaRPr lang="en-US" dirty="0"/>
          </a:p>
        </p:txBody>
      </p:sp>
      <p:pic>
        <p:nvPicPr>
          <p:cNvPr id="2050" name="Picture 2" descr="C:\Users\lgoodine\AppData\Local\Microsoft\Windows\Temporary Internet Files\Content.IE5\9ESAO2XW\MC90044193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3651" y="4191000"/>
            <a:ext cx="2451961" cy="236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5152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Level </a:t>
            </a:r>
            <a:r>
              <a:rPr lang="en-US" b="1" dirty="0"/>
              <a:t>2 </a:t>
            </a:r>
            <a:r>
              <a:rPr lang="en-US" b="1" dirty="0" smtClean="0"/>
              <a:t>Question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447800"/>
            <a:ext cx="6777317" cy="3508977"/>
          </a:xfrm>
        </p:spPr>
        <p:txBody>
          <a:bodyPr/>
          <a:lstStyle/>
          <a:p>
            <a:r>
              <a:rPr lang="en-US" b="1" dirty="0" smtClean="0"/>
              <a:t>Interpretive</a:t>
            </a:r>
            <a:r>
              <a:rPr lang="en-US" dirty="0" smtClean="0"/>
              <a:t>: the </a:t>
            </a:r>
            <a:r>
              <a:rPr lang="en-US" b="1" u="sng" dirty="0"/>
              <a:t>answer can be inferred based on </a:t>
            </a:r>
            <a:r>
              <a:rPr lang="en-US" b="1" u="sng" dirty="0" smtClean="0"/>
              <a:t>textual evidence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“Harrison </a:t>
            </a:r>
            <a:r>
              <a:rPr lang="en-US" dirty="0"/>
              <a:t>Bergeron:” Why doesn’t George react to the death of his son?</a:t>
            </a:r>
          </a:p>
          <a:p>
            <a:pPr lvl="1"/>
            <a:r>
              <a:rPr lang="en-US" dirty="0"/>
              <a:t>“Grant and Lee:” How are the backgrounds of the two men fundamentally different?</a:t>
            </a:r>
          </a:p>
          <a:p>
            <a:endParaRPr lang="en-US" dirty="0"/>
          </a:p>
        </p:txBody>
      </p:sp>
      <p:pic>
        <p:nvPicPr>
          <p:cNvPr id="3074" name="Picture 2" descr="C:\Users\lgoodine\AppData\Local\Microsoft\Windows\Temporary Internet Files\Content.IE5\9D3CK5XL\MC90030431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038600"/>
            <a:ext cx="1569790" cy="265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47194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9627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Level </a:t>
            </a:r>
            <a:r>
              <a:rPr lang="en-US" b="1" dirty="0"/>
              <a:t>3 Q</a:t>
            </a:r>
            <a:r>
              <a:rPr lang="en-US" b="1" dirty="0" smtClean="0"/>
              <a:t>uestion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447800"/>
            <a:ext cx="6777317" cy="3508977"/>
          </a:xfrm>
        </p:spPr>
        <p:txBody>
          <a:bodyPr/>
          <a:lstStyle/>
          <a:p>
            <a:r>
              <a:rPr lang="en-US" b="1" dirty="0" smtClean="0"/>
              <a:t>Universal</a:t>
            </a:r>
            <a:r>
              <a:rPr lang="en-US" dirty="0" smtClean="0"/>
              <a:t>: the </a:t>
            </a:r>
            <a:r>
              <a:rPr lang="en-US" b="1" u="sng" dirty="0"/>
              <a:t>answer is about a concept or idea beyond the </a:t>
            </a:r>
            <a:r>
              <a:rPr lang="en-US" b="1" u="sng" dirty="0" smtClean="0"/>
              <a:t>text</a:t>
            </a:r>
          </a:p>
          <a:p>
            <a:r>
              <a:rPr lang="en-US" dirty="0" smtClean="0"/>
              <a:t>Examples:</a:t>
            </a:r>
          </a:p>
          <a:p>
            <a:pPr lvl="1"/>
            <a:r>
              <a:rPr lang="en-US" dirty="0" smtClean="0"/>
              <a:t>“Harrison </a:t>
            </a:r>
            <a:r>
              <a:rPr lang="en-US" dirty="0"/>
              <a:t>Bergeron:” How is society in conflict with the individual?</a:t>
            </a:r>
          </a:p>
          <a:p>
            <a:pPr lvl="1"/>
            <a:r>
              <a:rPr lang="en-US" dirty="0"/>
              <a:t>“Grant and Lee:” How can leaders of such divisive causes create a sense of a peaceful future?</a:t>
            </a:r>
          </a:p>
          <a:p>
            <a:endParaRPr lang="en-US" dirty="0"/>
          </a:p>
        </p:txBody>
      </p:sp>
      <p:pic>
        <p:nvPicPr>
          <p:cNvPr id="4099" name="Picture 3" descr="C:\Users\lgoodine\AppData\Local\Microsoft\Windows\Temporary Internet Files\Content.IE5\9ESAO2XW\MM900288870[1]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83100"/>
            <a:ext cx="1762125" cy="2304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234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024744" cy="1143000"/>
          </a:xfrm>
        </p:spPr>
        <p:txBody>
          <a:bodyPr/>
          <a:lstStyle/>
          <a:p>
            <a:pPr algn="ctr"/>
            <a:r>
              <a:rPr lang="en-US" b="1" dirty="0" smtClean="0"/>
              <a:t>Together</a:t>
            </a:r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1"/>
            <a:ext cx="7848600" cy="3428999"/>
          </a:xfrm>
        </p:spPr>
        <p:txBody>
          <a:bodyPr/>
          <a:lstStyle/>
          <a:p>
            <a:r>
              <a:rPr lang="en-US" dirty="0" smtClean="0"/>
              <a:t>Page 111 question 3</a:t>
            </a:r>
          </a:p>
          <a:p>
            <a:r>
              <a:rPr lang="en-US" dirty="0"/>
              <a:t>Use the graphic organizer to note evidence that reveals important information about the protagonist and setting. Then, make inferences based on the evidence.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407633"/>
              </p:ext>
            </p:extLst>
          </p:nvPr>
        </p:nvGraphicFramePr>
        <p:xfrm>
          <a:off x="1071564" y="4114800"/>
          <a:ext cx="6777036" cy="1760220"/>
        </p:xfrm>
        <a:graphic>
          <a:graphicData uri="http://schemas.openxmlformats.org/drawingml/2006/table">
            <a:tbl>
              <a:tblPr/>
              <a:tblGrid>
                <a:gridCol w="2259012"/>
                <a:gridCol w="2259012"/>
                <a:gridCol w="2259012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Literary Element</a:t>
                      </a:r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Evidence (page #)</a:t>
                      </a:r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>Inferences</a:t>
                      </a:r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D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effectLst/>
                        </a:rPr>
                        <a:t>Protagonist</a:t>
                      </a:r>
                      <a:r>
                        <a:rPr lang="en-US">
                          <a:effectLst/>
                        </a:rPr>
                        <a:t> (name):</a:t>
                      </a:r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/>
                      </a:r>
                      <a:br>
                        <a:rPr lang="en-US">
                          <a:effectLst/>
                        </a:rPr>
                      </a:br>
                      <a:endParaRPr lang="en-US">
                        <a:effectLst/>
                      </a:endParaRPr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/>
                      </a:r>
                      <a:br>
                        <a:rPr lang="en-US">
                          <a:effectLst/>
                        </a:rPr>
                      </a:br>
                      <a:endParaRPr lang="en-US">
                        <a:effectLst/>
                      </a:endParaRPr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EEAD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b="1">
                          <a:effectLst/>
                        </a:rPr>
                        <a:t>Setting</a:t>
                      </a:r>
                      <a:r>
                        <a:rPr lang="en-US">
                          <a:effectLst/>
                        </a:rPr>
                        <a:t> (description of the society / the way of life):</a:t>
                      </a:r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>
                          <a:effectLst/>
                        </a:rPr>
                        <a:t/>
                      </a:r>
                      <a:br>
                        <a:rPr lang="en-US">
                          <a:effectLst/>
                        </a:rPr>
                      </a:br>
                      <a:endParaRPr lang="en-US">
                        <a:effectLst/>
                      </a:endParaRPr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effectLst/>
                        </a:rPr>
                        <a:t/>
                      </a:r>
                      <a:br>
                        <a:rPr lang="en-US" dirty="0">
                          <a:effectLst/>
                        </a:rPr>
                      </a:br>
                      <a:endParaRPr lang="en-US" dirty="0">
                        <a:effectLst/>
                      </a:endParaRPr>
                    </a:p>
                  </a:txBody>
                  <a:tcPr marL="19050" marR="19050" marT="19050" marB="1905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2176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7024744" cy="1143000"/>
          </a:xfrm>
        </p:spPr>
        <p:txBody>
          <a:bodyPr/>
          <a:lstStyle/>
          <a:p>
            <a:pPr algn="ctr"/>
            <a:r>
              <a:rPr lang="en-US" b="1" dirty="0" smtClean="0"/>
              <a:t>On your own…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Page 111 </a:t>
            </a:r>
          </a:p>
          <a:p>
            <a:r>
              <a:rPr lang="en-US" dirty="0" smtClean="0"/>
              <a:t>Question </a:t>
            </a:r>
            <a:r>
              <a:rPr lang="en-US" dirty="0" smtClean="0"/>
              <a:t>5: </a:t>
            </a:r>
            <a:r>
              <a:rPr lang="en-US" sz="2800" dirty="0"/>
              <a:t>Select and record an interesting </a:t>
            </a:r>
            <a:r>
              <a:rPr lang="en-US" sz="2800" dirty="0" smtClean="0"/>
              <a:t>quotation from </a:t>
            </a:r>
            <a:r>
              <a:rPr lang="en-US" sz="2800" i="1" dirty="0"/>
              <a:t>T</a:t>
            </a:r>
            <a:r>
              <a:rPr lang="en-US" sz="2800" i="1" dirty="0" smtClean="0"/>
              <a:t>he Giver</a:t>
            </a:r>
            <a:r>
              <a:rPr lang="en-US" sz="2800" dirty="0" smtClean="0"/>
              <a:t>—relating </a:t>
            </a:r>
            <a:r>
              <a:rPr lang="en-US" sz="2800" dirty="0"/>
              <a:t>to the protagonist or setting—that you think is important to understanding the conflict or theme. </a:t>
            </a:r>
            <a:endParaRPr lang="en-US" sz="2800" dirty="0" smtClean="0"/>
          </a:p>
          <a:p>
            <a:r>
              <a:rPr lang="en-US" sz="2800" dirty="0" smtClean="0"/>
              <a:t>Analyze </a:t>
            </a:r>
            <a:r>
              <a:rPr lang="en-US" sz="2800" dirty="0"/>
              <a:t>the idea </a:t>
            </a:r>
            <a:r>
              <a:rPr lang="en-US" sz="2800" dirty="0" smtClean="0"/>
              <a:t>from your chart.</a:t>
            </a:r>
          </a:p>
          <a:p>
            <a:r>
              <a:rPr lang="en-US" sz="2800" dirty="0" smtClean="0"/>
              <a:t>Form one Level 1, one Level 2 and one Level 3 question about that quote.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8006492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Trade questions with another group. On a sheet of paper, record the questions and your responses to each question.</a:t>
            </a:r>
          </a:p>
          <a:p>
            <a:r>
              <a:rPr lang="en-US" dirty="0" smtClean="0"/>
              <a:t>The group who accurately answers the most questions will win a prize.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5602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64</TotalTime>
  <Words>370</Words>
  <Application>Microsoft Office PowerPoint</Application>
  <PresentationFormat>On-screen Show (4:3)</PresentationFormat>
  <Paragraphs>46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Do Now</vt:lpstr>
      <vt:lpstr>Levels of Questioning</vt:lpstr>
      <vt:lpstr>Why should I question a text?</vt:lpstr>
      <vt:lpstr>Level 1 Question</vt:lpstr>
      <vt:lpstr>Level 2 Question</vt:lpstr>
      <vt:lpstr>Level 3 Question</vt:lpstr>
      <vt:lpstr>Together…</vt:lpstr>
      <vt:lpstr>On your own…</vt:lpstr>
      <vt:lpstr>On your own…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Levels of Questioning</dc:title>
  <dc:creator>Goodine, Lindsey</dc:creator>
  <cp:lastModifiedBy>Goodine, Lindsey</cp:lastModifiedBy>
  <cp:revision>8</cp:revision>
  <dcterms:created xsi:type="dcterms:W3CDTF">2014-11-14T13:02:37Z</dcterms:created>
  <dcterms:modified xsi:type="dcterms:W3CDTF">2014-11-17T15:59:56Z</dcterms:modified>
</cp:coreProperties>
</file>